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1"/>
  </p:notesMasterIdLst>
  <p:sldIdLst>
    <p:sldId id="256" r:id="rId2"/>
    <p:sldId id="258" r:id="rId3"/>
    <p:sldId id="259" r:id="rId4"/>
    <p:sldId id="263" r:id="rId5"/>
    <p:sldId id="262" r:id="rId6"/>
    <p:sldId id="267" r:id="rId7"/>
    <p:sldId id="260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9AE9"/>
    <a:srgbClr val="FFFFFF"/>
    <a:srgbClr val="0996FF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364" autoAdjust="0"/>
  </p:normalViewPr>
  <p:slideViewPr>
    <p:cSldViewPr>
      <p:cViewPr varScale="1">
        <p:scale>
          <a:sx n="80" d="100"/>
          <a:sy n="80" d="100"/>
        </p:scale>
        <p:origin x="-24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1DF39-B8FF-4E9F-9668-7D2D99E54DC6}" type="datetimeFigureOut">
              <a:rPr lang="en-US" smtClean="0"/>
              <a:t>5/10/2012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8FAE4-EDC4-47DD-A99A-3CB618E33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1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 err="1" smtClean="0"/>
              <a:t>Hyper</a:t>
            </a:r>
            <a:r>
              <a:rPr lang="pl-PL" dirty="0" smtClean="0"/>
              <a:t>-V</a:t>
            </a:r>
            <a:r>
              <a:rPr lang="pl-PL" baseline="0" dirty="0" smtClean="0"/>
              <a:t> </a:t>
            </a:r>
            <a:r>
              <a:rPr lang="pl-PL" baseline="0" dirty="0" err="1" smtClean="0"/>
              <a:t>zwirtualizaowanie</a:t>
            </a:r>
            <a:r>
              <a:rPr lang="pl-PL" baseline="0" dirty="0" smtClean="0"/>
              <a:t> sprzętu fizycznego na </a:t>
            </a:r>
            <a:r>
              <a:rPr lang="pl-PL" baseline="0" dirty="0" err="1" smtClean="0"/>
              <a:t>jednowski</a:t>
            </a:r>
            <a:r>
              <a:rPr lang="pl-PL" baseline="0" dirty="0" smtClean="0"/>
              <a:t> wirtualne</a:t>
            </a:r>
          </a:p>
          <a:p>
            <a:pPr marL="228600" indent="-228600">
              <a:buAutoNum type="arabicPeriod"/>
            </a:pPr>
            <a:r>
              <a:rPr lang="pl-PL" baseline="0" dirty="0" smtClean="0"/>
              <a:t>RDS jest usługą w która wchodzi skład RD Connection Broker. RS </a:t>
            </a:r>
            <a:r>
              <a:rPr lang="pl-PL" baseline="0" dirty="0" err="1" smtClean="0"/>
              <a:t>Session</a:t>
            </a:r>
            <a:r>
              <a:rPr lang="pl-PL" baseline="0" dirty="0" smtClean="0"/>
              <a:t> Host, RD </a:t>
            </a:r>
            <a:r>
              <a:rPr lang="pl-PL" baseline="0" dirty="0" err="1" smtClean="0"/>
              <a:t>Virtualization</a:t>
            </a:r>
            <a:r>
              <a:rPr lang="pl-PL" baseline="0" dirty="0" smtClean="0"/>
              <a:t> Host, RD Gateway. RD </a:t>
            </a:r>
            <a:r>
              <a:rPr lang="pl-PL" baseline="0" dirty="0" err="1" smtClean="0"/>
              <a:t>Licensing</a:t>
            </a:r>
            <a:r>
              <a:rPr lang="pl-PL" baseline="0" dirty="0" smtClean="0"/>
              <a:t>, RD Web Access – umożliwia dostęp do zasobów serwera który udostępnia APP i VM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8FAE4-EDC4-47DD-A99A-3CB618E33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Są 2 rodzaje tworzonych</a:t>
            </a:r>
            <a:r>
              <a:rPr lang="pl-PL" baseline="0" dirty="0" smtClean="0"/>
              <a:t> wirtualnych pulpitów</a:t>
            </a:r>
          </a:p>
          <a:p>
            <a:r>
              <a:rPr lang="pl-PL" baseline="0" dirty="0" smtClean="0"/>
              <a:t>Prywatne i tak zwane pule przypisywane do 1 lub do grupy użytkowników.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8FAE4-EDC4-47DD-A99A-3CB618E33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Możliwość uruchamiania aplikacji bez ich instalacji, jest okno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otwrte</a:t>
            </a:r>
            <a:r>
              <a:rPr lang="pl-PL" baseline="0" dirty="0" smtClean="0"/>
              <a:t> aplikacji a wszystkie </a:t>
            </a:r>
            <a:r>
              <a:rPr lang="pl-PL" baseline="0" dirty="0" err="1" smtClean="0"/>
              <a:t>obliczeniania</a:t>
            </a:r>
            <a:r>
              <a:rPr lang="pl-PL" baseline="0" dirty="0" smtClean="0"/>
              <a:t> są w tym momencie prowadzone na serwerze które je udostępnia.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8FAE4-EDC4-47DD-A99A-3CB618E33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Mamy</a:t>
            </a:r>
            <a:r>
              <a:rPr lang="pl-PL" baseline="0" dirty="0" smtClean="0"/>
              <a:t> pełną kompatybilność z W7 </a:t>
            </a:r>
          </a:p>
          <a:p>
            <a:r>
              <a:rPr lang="pl-PL" baseline="0" dirty="0" smtClean="0"/>
              <a:t>Możemy przypiąć do paska lub przez stronę </a:t>
            </a:r>
            <a:r>
              <a:rPr lang="pl-PL" baseline="0" dirty="0" err="1" smtClean="0"/>
              <a:t>WebAccess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8FAE4-EDC4-47DD-A99A-3CB618E33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Jest to rozbudowanie</a:t>
            </a:r>
            <a:r>
              <a:rPr lang="pl-PL" baseline="0" dirty="0" smtClean="0"/>
              <a:t> funkcji RDP</a:t>
            </a:r>
          </a:p>
          <a:p>
            <a:r>
              <a:rPr lang="pl-PL" baseline="0" dirty="0" smtClean="0"/>
              <a:t>Działa w W2k8 R2 SP1 od marca 2011 kiedy został wydany SP1.</a:t>
            </a:r>
          </a:p>
          <a:p>
            <a:r>
              <a:rPr lang="pl-PL" baseline="0" dirty="0" smtClean="0"/>
              <a:t>Oraz działa na jednostkach które </a:t>
            </a:r>
            <a:r>
              <a:rPr lang="pl-PL" baseline="0" dirty="0" err="1" smtClean="0"/>
              <a:t>posiadaja</a:t>
            </a:r>
            <a:r>
              <a:rPr lang="pl-PL" baseline="0" dirty="0" smtClean="0"/>
              <a:t> RDP w wersji 7.1 która jest w SP1 na W7</a:t>
            </a:r>
          </a:p>
          <a:p>
            <a:r>
              <a:rPr lang="pl-PL" baseline="0" dirty="0" smtClean="0"/>
              <a:t>USB </a:t>
            </a:r>
            <a:r>
              <a:rPr lang="pl-PL" baseline="0" dirty="0" err="1" smtClean="0"/>
              <a:t>Redirection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przekierowywuje</a:t>
            </a:r>
            <a:r>
              <a:rPr lang="pl-PL" baseline="0" dirty="0" smtClean="0"/>
              <a:t> urządzenia podpięte przez </a:t>
            </a:r>
            <a:r>
              <a:rPr lang="pl-PL" baseline="0" dirty="0" err="1" smtClean="0"/>
              <a:t>usb</a:t>
            </a:r>
            <a:r>
              <a:rPr lang="pl-PL" baseline="0" dirty="0" smtClean="0"/>
              <a:t> na VM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8FAE4-EDC4-47DD-A99A-3CB618E33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Sama funkcja </a:t>
            </a:r>
            <a:r>
              <a:rPr lang="pl-PL" dirty="0" err="1" smtClean="0"/>
              <a:t>RemoteFX</a:t>
            </a:r>
            <a:r>
              <a:rPr lang="pl-PL" dirty="0" smtClean="0"/>
              <a:t> – współdzieli fizyczną kartę GPU na jednostki wirtualne które</a:t>
            </a:r>
            <a:r>
              <a:rPr lang="pl-PL" baseline="0" dirty="0" smtClean="0"/>
              <a:t> możemy przydzielić VM</a:t>
            </a:r>
          </a:p>
          <a:p>
            <a:r>
              <a:rPr lang="pl-PL" baseline="0" dirty="0" smtClean="0"/>
              <a:t>Zyskujemy Styl </a:t>
            </a:r>
            <a:r>
              <a:rPr lang="pl-PL" baseline="0" dirty="0" err="1" smtClean="0"/>
              <a:t>Aero</a:t>
            </a:r>
            <a:r>
              <a:rPr lang="pl-PL" baseline="0" dirty="0" smtClean="0"/>
              <a:t> i Multimedialność pulpitu </a:t>
            </a:r>
            <a:r>
              <a:rPr lang="pl-PL" baseline="0" dirty="0" err="1" smtClean="0"/>
              <a:t>dalnego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8FAE4-EDC4-47DD-A99A-3CB618E33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Schemat </a:t>
            </a: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 smtClean="0"/>
              <a:t>clouda</a:t>
            </a:r>
            <a:endParaRPr lang="pl-PL" baseline="0" dirty="0" smtClean="0"/>
          </a:p>
          <a:p>
            <a:r>
              <a:rPr lang="pl-PL" baseline="0" dirty="0" smtClean="0"/>
              <a:t>Chmura jest skomplikowanym mechanizmem który powinien być odpowiednio przemyślany aby działał poprawnie i tak aby wykorzystać maksymalnie zasoby fizyczne które są możliwe dzięki wirtualizacji</a:t>
            </a:r>
          </a:p>
          <a:p>
            <a:r>
              <a:rPr lang="pl-PL" baseline="0" dirty="0" smtClean="0"/>
              <a:t>Trzeba sobie zdać sprawę z tego że użytkownik końcowy nie ma świadomości z skomplikowanej struktury działania </a:t>
            </a:r>
            <a:r>
              <a:rPr lang="pl-PL" baseline="0" smtClean="0"/>
              <a:t>całego mechanizmu</a:t>
            </a:r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8FAE4-EDC4-47DD-A99A-3CB618E33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8FAE4-EDC4-47DD-A99A-3CB618E33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0A9-B2FE-44FA-96C0-948B98C9EDD1}" type="datetime1">
              <a:rPr lang="en-US" smtClean="0"/>
              <a:t>5/10/2012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0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EE1A6-A1C0-4A3B-B373-CAACE8BE2915}" type="datetime1">
              <a:rPr lang="en-US" smtClean="0"/>
              <a:t>5/10/2012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8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52BD7-EAC5-4DA0-8644-E78712BCAFC9}" type="datetime1">
              <a:rPr lang="en-US" smtClean="0"/>
              <a:t>5/10/2012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C592-BA79-4C3F-954A-B9CE81C05835}" type="datetime1">
              <a:rPr lang="en-US" smtClean="0"/>
              <a:t>5/10/2012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7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48A6-5A67-48B5-A1D4-8DC56B9EBAE7}" type="datetime1">
              <a:rPr lang="en-US" smtClean="0"/>
              <a:t>5/10/2012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7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E274-0E15-4CAA-8F9B-0EFBC827D209}" type="datetime1">
              <a:rPr lang="en-US" smtClean="0"/>
              <a:t>5/10/2012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7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137B-419B-4D71-B934-60975983C72A}" type="datetime1">
              <a:rPr lang="en-US" smtClean="0"/>
              <a:t>5/10/2012</a:t>
            </a:fld>
            <a:endParaRPr lang="en-US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1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7786-0319-4393-9187-FBA97829252E}" type="datetime1">
              <a:rPr lang="en-US" smtClean="0"/>
              <a:t>5/10/2012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9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6912-8266-47E8-9759-EDE07C90BACD}" type="datetime1">
              <a:rPr lang="en-US" smtClean="0"/>
              <a:t>5/10/2012</a:t>
            </a:fld>
            <a:endParaRPr lang="en-US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7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EE2EB-424D-4C9A-9CF1-A9C9AC728BBD}" type="datetime1">
              <a:rPr lang="en-US" smtClean="0"/>
              <a:t>5/10/2012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B96-2893-4F29-A8A9-C6171E031133}" type="datetime1">
              <a:rPr lang="en-US" smtClean="0"/>
              <a:t>5/10/2012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6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826D4-3C93-4359-B921-DB61C68C9C7C}" type="datetime1">
              <a:rPr lang="en-US" smtClean="0"/>
              <a:t>5/10/2012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B1C96-919B-4171-8572-02A00973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8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jpeg"/><Relationship Id="rId11" Type="http://schemas.openxmlformats.org/officeDocument/2006/relationships/image" Target="../media/image6.emf"/><Relationship Id="rId5" Type="http://schemas.openxmlformats.org/officeDocument/2006/relationships/image" Target="../media/image8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7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29"/>
          <p:cNvSpPr/>
          <p:nvPr/>
        </p:nvSpPr>
        <p:spPr>
          <a:xfrm>
            <a:off x="611560" y="1951385"/>
            <a:ext cx="7920372" cy="107721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pl-PL" sz="3200" b="1" dirty="0" err="1">
                <a:ln w="0">
                  <a:solidFill>
                    <a:schemeClr val="tx1">
                      <a:alpha val="14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Zwirtualizowane</a:t>
            </a:r>
            <a:r>
              <a:rPr lang="pl-PL" sz="3200" b="1" dirty="0">
                <a:ln w="0">
                  <a:solidFill>
                    <a:schemeClr val="tx1">
                      <a:alpha val="14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środowiska i aplikacje w oparciu o usługi </a:t>
            </a:r>
            <a:r>
              <a:rPr lang="pl-PL" sz="3200" b="1" dirty="0" err="1">
                <a:ln w="0">
                  <a:solidFill>
                    <a:schemeClr val="tx1">
                      <a:alpha val="14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Hyper</a:t>
            </a:r>
            <a:r>
              <a:rPr lang="pl-PL" sz="3200" b="1" dirty="0">
                <a:ln w="0">
                  <a:solidFill>
                    <a:schemeClr val="tx1">
                      <a:alpha val="14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-V i RDS</a:t>
            </a:r>
            <a:endParaRPr lang="en-US" sz="3200" b="1" dirty="0">
              <a:ln w="0">
                <a:solidFill>
                  <a:schemeClr val="tx1">
                    <a:alpha val="14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011767" y="3276273"/>
            <a:ext cx="3179075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pl-PL" sz="3200" b="1" dirty="0" smtClean="0">
                <a:ln w="0">
                  <a:solidFill>
                    <a:schemeClr val="tx1">
                      <a:alpha val="14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„</a:t>
            </a:r>
            <a:r>
              <a:rPr lang="pl-PL" sz="3200" b="1" dirty="0" err="1" smtClean="0">
                <a:ln w="0">
                  <a:solidFill>
                    <a:schemeClr val="tx1">
                      <a:alpha val="14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Private</a:t>
            </a:r>
            <a:r>
              <a:rPr lang="pl-PL" sz="3200" b="1" dirty="0" smtClean="0">
                <a:ln w="0">
                  <a:solidFill>
                    <a:schemeClr val="tx1">
                      <a:alpha val="14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pl-PL" sz="3200" b="1" dirty="0" err="1" smtClean="0">
                <a:ln w="0">
                  <a:solidFill>
                    <a:schemeClr val="tx1">
                      <a:alpha val="14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Cloud</a:t>
            </a:r>
            <a:r>
              <a:rPr lang="pl-PL" sz="3200" b="1" dirty="0" smtClean="0">
                <a:ln w="0">
                  <a:solidFill>
                    <a:schemeClr val="tx1">
                      <a:alpha val="14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”</a:t>
            </a:r>
            <a:endParaRPr lang="en-US" sz="3200" b="1" dirty="0">
              <a:ln w="0">
                <a:solidFill>
                  <a:schemeClr val="tx1">
                    <a:alpha val="14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9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-720" y="44625"/>
            <a:ext cx="9144719" cy="576063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Start: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5220072" y="980728"/>
            <a:ext cx="33698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Remote Desktop </a:t>
            </a:r>
          </a:p>
          <a:p>
            <a:pPr algn="ctr"/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  Services „RDS”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1078073" y="980728"/>
            <a:ext cx="2053767" cy="6726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Hyper</a:t>
            </a:r>
            <a:r>
              <a:rPr lang="pl-PL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-V</a:t>
            </a:r>
          </a:p>
        </p:txBody>
      </p:sp>
      <p:graphicFrame>
        <p:nvGraphicFramePr>
          <p:cNvPr id="9" name="Obi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870317"/>
              </p:ext>
            </p:extLst>
          </p:nvPr>
        </p:nvGraphicFramePr>
        <p:xfrm>
          <a:off x="3347864" y="2420888"/>
          <a:ext cx="5027190" cy="402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Visio" r:id="rId4" imgW="4150052" imgH="3325860" progId="Visio.Drawing.11">
                  <p:embed/>
                </p:oleObj>
              </mc:Choice>
              <mc:Fallback>
                <p:oleObj name="Visio" r:id="rId4" imgW="4150052" imgH="33258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7864" y="2420888"/>
                        <a:ext cx="5027190" cy="4029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i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092081"/>
              </p:ext>
            </p:extLst>
          </p:nvPr>
        </p:nvGraphicFramePr>
        <p:xfrm>
          <a:off x="399951" y="2420888"/>
          <a:ext cx="3884017" cy="1878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Visio" r:id="rId6" imgW="2927701" imgH="1415610" progId="Visio.Drawing.11">
                  <p:embed/>
                </p:oleObj>
              </mc:Choice>
              <mc:Fallback>
                <p:oleObj name="Visio" r:id="rId6" imgW="2927701" imgH="141561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9951" y="2420888"/>
                        <a:ext cx="3884017" cy="1878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35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157115" y="908720"/>
            <a:ext cx="329673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Personal Virtual </a:t>
            </a:r>
            <a:endParaRPr lang="pl-PL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  <a:p>
            <a:r>
              <a:rPr lang="pl-PL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   </a:t>
            </a:r>
            <a:r>
              <a:rPr lang="pl-PL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Desktops</a:t>
            </a:r>
            <a:endParaRPr lang="pl-PL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2" name="pole tekstowe 1"/>
          <p:cNvSpPr txBox="1"/>
          <p:nvPr/>
        </p:nvSpPr>
        <p:spPr>
          <a:xfrm>
            <a:off x="4940424" y="1058185"/>
            <a:ext cx="396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Virtual Desktop </a:t>
            </a:r>
            <a:r>
              <a:rPr lang="pl-PL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Pool</a:t>
            </a:r>
            <a:endParaRPr lang="pl-PL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53585"/>
            <a:ext cx="4170844" cy="321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4" y="2845331"/>
            <a:ext cx="4216428" cy="3247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44" y="3024461"/>
            <a:ext cx="4180585" cy="321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99" y="2845331"/>
            <a:ext cx="4180585" cy="321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i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736356"/>
              </p:ext>
            </p:extLst>
          </p:nvPr>
        </p:nvGraphicFramePr>
        <p:xfrm>
          <a:off x="3588197" y="2204864"/>
          <a:ext cx="839787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Visio" r:id="rId8" imgW="839573" imgH="1415340" progId="Visio.Drawing.11">
                  <p:embed/>
                </p:oleObj>
              </mc:Choice>
              <mc:Fallback>
                <p:oleObj name="Visio" r:id="rId8" imgW="839573" imgH="141534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88197" y="2204864"/>
                        <a:ext cx="839787" cy="141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i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093985"/>
              </p:ext>
            </p:extLst>
          </p:nvPr>
        </p:nvGraphicFramePr>
        <p:xfrm>
          <a:off x="7596336" y="2204864"/>
          <a:ext cx="1670050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Visio" r:id="rId10" imgW="1669422" imgH="1900530" progId="Visio.Drawing.11">
                  <p:embed/>
                </p:oleObj>
              </mc:Choice>
              <mc:Fallback>
                <p:oleObj name="Visio" r:id="rId10" imgW="1669422" imgH="190053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6336" y="2204864"/>
                        <a:ext cx="1670050" cy="190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ytuł 1"/>
          <p:cNvSpPr txBox="1">
            <a:spLocks/>
          </p:cNvSpPr>
          <p:nvPr/>
        </p:nvSpPr>
        <p:spPr>
          <a:xfrm>
            <a:off x="-720" y="44625"/>
            <a:ext cx="9144719" cy="57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Desktop: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 txBox="1">
            <a:spLocks/>
          </p:cNvSpPr>
          <p:nvPr/>
        </p:nvSpPr>
        <p:spPr>
          <a:xfrm>
            <a:off x="-720" y="44625"/>
            <a:ext cx="9144719" cy="57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>
                <a:solidFill>
                  <a:schemeClr val="bg1"/>
                </a:solidFill>
                <a:latin typeface="Palatino Linotype" pitchFamily="18" charset="0"/>
              </a:rPr>
              <a:t>Aplikacje zdalne / </a:t>
            </a:r>
            <a:r>
              <a:rPr lang="pl-PL" dirty="0" err="1" smtClean="0">
                <a:solidFill>
                  <a:schemeClr val="bg1"/>
                </a:solidFill>
                <a:latin typeface="Palatino Linotype" pitchFamily="18" charset="0"/>
              </a:rPr>
              <a:t>RemoteApp</a:t>
            </a:r>
            <a:r>
              <a:rPr lang="pl-PL" dirty="0" smtClean="0">
                <a:solidFill>
                  <a:schemeClr val="bg1"/>
                </a:solidFill>
                <a:latin typeface="Palatino Linotype" pitchFamily="18" charset="0"/>
              </a:rPr>
              <a:t>:</a:t>
            </a:r>
            <a:endParaRPr lang="en-US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5929049" cy="456743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84" y="2260639"/>
            <a:ext cx="5929049" cy="45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2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323528" y="692696"/>
            <a:ext cx="2414828" cy="1319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Web </a:t>
            </a:r>
            <a:r>
              <a:rPr lang="pl-PL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access</a:t>
            </a:r>
            <a:endParaRPr lang="pl-PL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Pasek start</a:t>
            </a:r>
          </a:p>
        </p:txBody>
      </p:sp>
      <p:pic>
        <p:nvPicPr>
          <p:cNvPr id="3074" name="Obraz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 r="5548" b="45499"/>
          <a:stretch>
            <a:fillRect/>
          </a:stretch>
        </p:blipFill>
        <p:spPr bwMode="auto">
          <a:xfrm>
            <a:off x="356483" y="2159378"/>
            <a:ext cx="6552728" cy="249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 txBox="1">
            <a:spLocks/>
          </p:cNvSpPr>
          <p:nvPr/>
        </p:nvSpPr>
        <p:spPr>
          <a:xfrm>
            <a:off x="-720" y="44625"/>
            <a:ext cx="9144719" cy="57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>
                <a:solidFill>
                  <a:schemeClr val="bg1"/>
                </a:solidFill>
                <a:latin typeface="Palatino Linotype" pitchFamily="18" charset="0"/>
              </a:rPr>
              <a:t>Dostępność:</a:t>
            </a:r>
            <a:endParaRPr lang="en-US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pic>
        <p:nvPicPr>
          <p:cNvPr id="5122" name="Obraz 9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780928"/>
            <a:ext cx="3033183" cy="397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73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zaokrąglony 3"/>
          <p:cNvSpPr/>
          <p:nvPr/>
        </p:nvSpPr>
        <p:spPr>
          <a:xfrm>
            <a:off x="1331640" y="2852936"/>
            <a:ext cx="6912768" cy="3384376"/>
          </a:xfrm>
          <a:prstGeom prst="round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/>
          <p:cNvSpPr/>
          <p:nvPr/>
        </p:nvSpPr>
        <p:spPr>
          <a:xfrm>
            <a:off x="251520" y="677595"/>
            <a:ext cx="548419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Windows Server 2008 R2 SP1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RDP </a:t>
            </a:r>
            <a:r>
              <a:rPr lang="pl-PL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ver</a:t>
            </a: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. 7.1</a:t>
            </a:r>
            <a:endParaRPr lang="pl-PL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Przekierowanie urządzeń USB</a:t>
            </a:r>
          </a:p>
        </p:txBody>
      </p:sp>
      <p:sp>
        <p:nvSpPr>
          <p:cNvPr id="8" name="Tytuł 1"/>
          <p:cNvSpPr txBox="1">
            <a:spLocks/>
          </p:cNvSpPr>
          <p:nvPr/>
        </p:nvSpPr>
        <p:spPr>
          <a:xfrm>
            <a:off x="-720" y="44625"/>
            <a:ext cx="9144719" cy="57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RemoteFX</a:t>
            </a:r>
            <a:r>
              <a:rPr lang="pl-P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with </a:t>
            </a:r>
            <a:r>
              <a:rPr lang="pl-P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USB </a:t>
            </a:r>
            <a:r>
              <a:rPr lang="pl-PL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Redirection</a:t>
            </a:r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: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graphicFrame>
        <p:nvGraphicFramePr>
          <p:cNvPr id="2" name="Obi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550802"/>
              </p:ext>
            </p:extLst>
          </p:nvPr>
        </p:nvGraphicFramePr>
        <p:xfrm>
          <a:off x="1763688" y="2911223"/>
          <a:ext cx="6048672" cy="3470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Visio" r:id="rId4" imgW="3899639" imgH="2236680" progId="Visio.Drawing.11">
                  <p:embed/>
                </p:oleObj>
              </mc:Choice>
              <mc:Fallback>
                <p:oleObj name="Visio" r:id="rId4" imgW="3899639" imgH="22366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3688" y="2911223"/>
                        <a:ext cx="6048672" cy="3470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6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/>
        </p:nvSpPr>
        <p:spPr>
          <a:xfrm>
            <a:off x="316173" y="620688"/>
            <a:ext cx="5407955" cy="6726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Wirtualizacja GPU (Styl </a:t>
            </a:r>
            <a:r>
              <a:rPr lang="pl-PL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Aero</a:t>
            </a: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)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6395446" cy="492672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227" y="1412776"/>
            <a:ext cx="5544616" cy="426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ytuł 1"/>
          <p:cNvSpPr txBox="1">
            <a:spLocks/>
          </p:cNvSpPr>
          <p:nvPr/>
        </p:nvSpPr>
        <p:spPr>
          <a:xfrm>
            <a:off x="-720" y="44625"/>
            <a:ext cx="9144719" cy="57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RemoteFX</a:t>
            </a:r>
            <a:r>
              <a:rPr lang="pl-P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with </a:t>
            </a:r>
            <a:r>
              <a:rPr lang="pl-P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USB </a:t>
            </a:r>
            <a:r>
              <a:rPr lang="pl-PL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Redirection</a:t>
            </a:r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: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2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zaokrąglony 4"/>
          <p:cNvSpPr/>
          <p:nvPr/>
        </p:nvSpPr>
        <p:spPr>
          <a:xfrm>
            <a:off x="395536" y="2204864"/>
            <a:ext cx="8424936" cy="4392488"/>
          </a:xfrm>
          <a:prstGeom prst="round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/>
          <p:cNvSpPr/>
          <p:nvPr/>
        </p:nvSpPr>
        <p:spPr>
          <a:xfrm>
            <a:off x="362799" y="675853"/>
            <a:ext cx="594220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Tworzenie własnej infrastruktury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l-PL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Możliwość rozbudowy</a:t>
            </a:r>
          </a:p>
        </p:txBody>
      </p:sp>
      <p:graphicFrame>
        <p:nvGraphicFramePr>
          <p:cNvPr id="3" name="Obi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236511"/>
              </p:ext>
            </p:extLst>
          </p:nvPr>
        </p:nvGraphicFramePr>
        <p:xfrm>
          <a:off x="683568" y="2395092"/>
          <a:ext cx="7805738" cy="412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Visio" r:id="rId4" imgW="7806117" imgH="4128300" progId="Visio.Drawing.11">
                  <p:embed/>
                </p:oleObj>
              </mc:Choice>
              <mc:Fallback>
                <p:oleObj name="Visio" r:id="rId4" imgW="7806117" imgH="41283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2395092"/>
                        <a:ext cx="7805738" cy="412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ytuł 1"/>
          <p:cNvSpPr txBox="1">
            <a:spLocks/>
          </p:cNvSpPr>
          <p:nvPr/>
        </p:nvSpPr>
        <p:spPr>
          <a:xfrm>
            <a:off x="-720" y="44625"/>
            <a:ext cx="9144719" cy="57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Dostępność: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7"/>
          <p:cNvSpPr/>
          <p:nvPr/>
        </p:nvSpPr>
        <p:spPr>
          <a:xfrm>
            <a:off x="35496" y="6021288"/>
            <a:ext cx="9073008" cy="782724"/>
          </a:xfrm>
          <a:prstGeom prst="round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354596" y="836712"/>
            <a:ext cx="8280920" cy="432047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Dziękuję za uwagę.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3541910" y="1772816"/>
            <a:ext cx="1906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Pytania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636912"/>
            <a:ext cx="2438400" cy="243840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6767"/>
          <a:stretch/>
        </p:blipFill>
        <p:spPr>
          <a:xfrm>
            <a:off x="7331521" y="6149190"/>
            <a:ext cx="1704975" cy="520170"/>
          </a:xfrm>
          <a:prstGeom prst="rect">
            <a:avLst/>
          </a:prstGeom>
        </p:spPr>
      </p:pic>
      <p:sp>
        <p:nvSpPr>
          <p:cNvPr id="16" name="pole tekstowe 15"/>
          <p:cNvSpPr txBox="1"/>
          <p:nvPr/>
        </p:nvSpPr>
        <p:spPr>
          <a:xfrm>
            <a:off x="107504" y="6197242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 smtClean="0">
                <a:ln>
                  <a:solidFill>
                    <a:schemeClr val="tx1">
                      <a:alpha val="14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Przygotował Piotr Rogala</a:t>
            </a:r>
            <a:endParaRPr lang="en-US" sz="2000" b="1" dirty="0">
              <a:ln>
                <a:solidFill>
                  <a:schemeClr val="tx1">
                    <a:alpha val="14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</TotalTime>
  <Words>309</Words>
  <Application>Microsoft Office PowerPoint</Application>
  <PresentationFormat>Pokaz na ekranie (4:3)</PresentationFormat>
  <Paragraphs>50</Paragraphs>
  <Slides>9</Slides>
  <Notes>8</Notes>
  <HiddenSlides>0</HiddenSlides>
  <MMClips>0</MMClips>
  <ScaleCrop>false</ScaleCrop>
  <HeadingPairs>
    <vt:vector size="6" baseType="variant">
      <vt:variant>
        <vt:lpstr>Motyw</vt:lpstr>
      </vt:variant>
      <vt:variant>
        <vt:i4>1</vt:i4>
      </vt:variant>
      <vt:variant>
        <vt:lpstr>Osadzone serwery OLE</vt:lpstr>
      </vt:variant>
      <vt:variant>
        <vt:i4>2</vt:i4>
      </vt:variant>
      <vt:variant>
        <vt:lpstr>Tytuły slajdów</vt:lpstr>
      </vt:variant>
      <vt:variant>
        <vt:i4>9</vt:i4>
      </vt:variant>
    </vt:vector>
  </HeadingPairs>
  <TitlesOfParts>
    <vt:vector size="12" baseType="lpstr">
      <vt:lpstr>Motyw pakietu Office</vt:lpstr>
      <vt:lpstr>Visio</vt:lpstr>
      <vt:lpstr>Rysunek programu Microsoft Visio</vt:lpstr>
      <vt:lpstr>Prezentacja programu PowerPoint</vt:lpstr>
      <vt:lpstr>Start: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Dziękuję za uwagę.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Zastosowanie wirtualnych środowisk i aplikacji z wykorzystaniem  usług Hyper-V i RDS w  Windows Server 2008 R2</dc:title>
  <dc:creator>administrator</dc:creator>
  <cp:lastModifiedBy>administrator</cp:lastModifiedBy>
  <cp:revision>51</cp:revision>
  <dcterms:created xsi:type="dcterms:W3CDTF">2012-05-04T22:20:32Z</dcterms:created>
  <dcterms:modified xsi:type="dcterms:W3CDTF">2012-05-10T19:01:03Z</dcterms:modified>
</cp:coreProperties>
</file>